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42" r:id="rId2"/>
    <p:sldId id="305" r:id="rId3"/>
    <p:sldId id="308" r:id="rId4"/>
    <p:sldId id="343" r:id="rId5"/>
    <p:sldId id="344" r:id="rId6"/>
    <p:sldId id="309" r:id="rId7"/>
    <p:sldId id="345" r:id="rId8"/>
    <p:sldId id="346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2280"/>
    </p:cViewPr>
  </p:sorterViewPr>
  <p:notesViewPr>
    <p:cSldViewPr>
      <p:cViewPr>
        <p:scale>
          <a:sx n="150" d="100"/>
          <a:sy n="150" d="100"/>
        </p:scale>
        <p:origin x="-136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92BFACB-38F0-7248-913A-FC7626AF21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B7EE378-685B-3343-8E36-9F553E5849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D5FA4C4-E2E0-5C4C-BA2D-9C2609A7DC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E3E6D85-C23F-0A43-8718-594AC2FC73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28B16936-339A-794B-8F67-D752D7083129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7028DE9-2723-0E46-80BE-E7B9CD3760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079762-AA1F-094B-B881-F250A87572FF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E3B7081-420A-3E4E-918F-06382B37AD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787A647-E463-E144-8D99-5D646F015E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AA20CBF-5F64-C44F-9073-A7FB26B6D1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857FE-37C3-2B4C-B0E9-998DFA2A3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A4CA7216-08A4-124C-82DC-CBA5CB45C25D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8836EF-DE1B-5945-AD54-43F056FDF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A568-25A1-5B4C-A4FE-7E8E8651819F}" type="slidenum">
              <a:rPr lang="en-GB" altLang="de-DE"/>
              <a:pPr/>
              <a:t>1</a:t>
            </a:fld>
            <a:endParaRPr lang="en-GB" altLang="de-DE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4FB71F9E-23EA-2646-A307-8401F5DB58F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30AE2953-9437-AB42-8B58-F54FDE2D6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40E1161F-A9F1-C04D-95D2-748DF805F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457A214E-BE5C-6448-8F55-4F68153EB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8456613" cy="129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8372" name="Rectangle 1028">
            <a:extLst>
              <a:ext uri="{FF2B5EF4-FFF2-40B4-BE49-F238E27FC236}">
                <a16:creationId xmlns:a16="http://schemas.microsoft.com/office/drawing/2014/main" id="{A494CBC7-0F6B-4A40-940B-556BF285A84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de-DE" noProof="0"/>
              <a:t>Click to edit Master title style</a:t>
            </a:r>
          </a:p>
        </p:txBody>
      </p:sp>
      <p:sp>
        <p:nvSpPr>
          <p:cNvPr id="58373" name="Rectangle 1029">
            <a:extLst>
              <a:ext uri="{FF2B5EF4-FFF2-40B4-BE49-F238E27FC236}">
                <a16:creationId xmlns:a16="http://schemas.microsoft.com/office/drawing/2014/main" id="{F9409D1C-02B6-1349-ABBB-973586FDD38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GB" altLang="de-DE" noProof="0"/>
              <a:t>Click to edit Master subtitle style</a:t>
            </a:r>
          </a:p>
        </p:txBody>
      </p:sp>
      <p:sp>
        <p:nvSpPr>
          <p:cNvPr id="58374" name="Rectangle 1030">
            <a:extLst>
              <a:ext uri="{FF2B5EF4-FFF2-40B4-BE49-F238E27FC236}">
                <a16:creationId xmlns:a16="http://schemas.microsoft.com/office/drawing/2014/main" id="{790B24AA-BE7C-8C48-922A-385B16FFF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pic>
        <p:nvPicPr>
          <p:cNvPr id="58375" name="Picture 1031">
            <a:extLst>
              <a:ext uri="{FF2B5EF4-FFF2-40B4-BE49-F238E27FC236}">
                <a16:creationId xmlns:a16="http://schemas.microsoft.com/office/drawing/2014/main" id="{FC9724CB-DA3F-184F-8043-96881983B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38200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6" name="Text Box 1032">
            <a:extLst>
              <a:ext uri="{FF2B5EF4-FFF2-40B4-BE49-F238E27FC236}">
                <a16:creationId xmlns:a16="http://schemas.microsoft.com/office/drawing/2014/main" id="{CEBB8CDE-E83C-CB48-B7C4-90681A52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8275"/>
            <a:ext cx="632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de-DE" altLang="de-DE">
                <a:solidFill>
                  <a:schemeClr val="tx2"/>
                </a:solidFill>
                <a:latin typeface="Times" pitchFamily="2" charset="0"/>
              </a:rPr>
              <a:t>Einführung in die Biologie-Didaktik    WS 01/02  </a:t>
            </a:r>
            <a:r>
              <a:rPr kumimoji="0" lang="de-DE" altLang="de-DE" sz="1400">
                <a:solidFill>
                  <a:schemeClr val="tx2"/>
                </a:solidFill>
                <a:latin typeface="Times" pitchFamily="2" charset="0"/>
              </a:rPr>
              <a:t>B.Durst</a:t>
            </a:r>
            <a:r>
              <a:rPr kumimoji="0" lang="de-DE" altLang="de-DE">
                <a:latin typeface="Times" pitchFamily="2" charset="0"/>
              </a:rPr>
              <a:t>		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080DE-041F-D442-8F84-3F4FA5A3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469EC6-20BA-4342-87A5-DAB290173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834EDB-6EE1-314B-95DD-27127F744D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96FDFA-21F2-5E49-97AE-BBF7CD832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F6F043-CC2F-E14A-950E-B12281CAF3C8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74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5754AEB-9B8D-564D-B2AB-AA5F302ED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7050" y="533400"/>
            <a:ext cx="1809750" cy="55626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FD8AE8-381F-1D4B-81CF-57951AFF3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47800" y="533400"/>
            <a:ext cx="5276850" cy="55626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3AFBD4-BE25-A74E-A88D-CE733F44C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043906-AF06-604F-8AC0-0B89CF826D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5F9DD4-0074-EA45-BBAA-EF576D258BD8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48826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143AB-1C47-5243-9DBA-3A3AA528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A6C158-D54B-7842-8DBF-8A57071C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CFB52D-55C2-6B4A-8DDD-9F26A7C156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3023B4-67F8-DF45-9D06-BF9E12B05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7C44D1-348A-AC4D-84C2-BF9CFE0B6EC2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0095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4E062-42A9-8F49-867D-C707B5FC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355EB-0AEB-B145-AE7E-55DFDD938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5E08-0BD6-434D-8474-572CCD4E9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4C4C7D-E84D-C64A-8846-50F581A113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B3539E-0075-EA40-8F1B-BF53200D6D2E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1510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353C7-5722-2F4D-AE01-0BFA039E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DDF479-78DF-1442-93D2-031E74609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5433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DF8A61-FD56-B54E-B7C0-B495F1321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5433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71852-E6A4-2443-9834-300C26FBB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061EBE-1AA2-DB48-962B-F6E8627E6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75E13A-A5E7-8844-AC16-224143BB64E2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601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44666-A06D-4041-8181-1A5D56B5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7BC3F-1DC4-B144-9E2D-CF681FFE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0F5471-356E-9549-9EFE-D04E30C39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78E6D5-5FFD-BD42-BD03-E906ADD87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72F52E-2077-264F-A73E-B35DB6CA2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1A984E1-F41B-BB43-8732-4046A3D8E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25CD10C-2F67-104C-9B2F-1C74C2D3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FBA133-E1E2-104A-A70C-AE661BBC364F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40841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BE822-04EA-4844-B5B0-58FB17DC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A95605-1033-2244-B63F-2028782E1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6B71F9-BC17-B24C-AE03-6DC26501E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A057C6-FC15-344B-AB34-E456748B8B66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64595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D7483DE-873F-7547-A14E-14F273556F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FE3B1F5-EA26-6D4D-AFB7-AA8C8FE49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83244A-ED60-EB4F-8B4A-57DE331FD219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6761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2AAE8-3E73-744C-8112-3111128A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3546C-54A0-454D-9F64-4FA7DF08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9436B0-056F-F141-BA67-E8F6EB418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6613C5-0298-9F44-9DE0-0297A89B2A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F17FC2-240E-8C43-824F-AAC42BB262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8D0524-745A-234F-A62F-576654166E26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37397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5640F-CA89-2844-9123-08244451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BC16227-4018-DF4C-AFA4-AD85DC6B8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B7E17-1487-754E-8E85-14A0B8243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77A461-7A20-E242-B34B-AF0D11DF1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0C46F-9AE5-0248-8143-3F98A5032A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A2B81D-78B9-484F-A60D-2DB1FF00041F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610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47608ED-6AF0-2147-8BC3-3025E836C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3B6E71D-FBD0-0448-989A-3C710952B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F3CEA06-B2F3-C841-B59E-4C111888D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629400"/>
            <a:ext cx="3429000" cy="2286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15A28B55-75F6-A24B-A3BD-0ADB6C997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de-DE" altLang="de-DE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A485E243-E5D6-3043-86FD-29E436F6E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5334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0" tIns="46036" rIns="92070" bIns="460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title style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C29AFD80-C414-984C-95D8-755F4C519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0" tIns="46036" rIns="92070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2BBB6737-5394-C241-BE6A-37A6AE370D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57800" y="6172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0" tIns="46036" rIns="92070" bIns="46036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en-GB" altLang="de-DE"/>
              <a:t>Einführung in die Biologie-Didaktik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A9F8BD93-3BE4-E443-A2B9-3768B892BB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172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0" tIns="46036" rIns="92070" bIns="46036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FA54972-EFE3-5746-A89B-C9B17D8ECCD1}" type="slidenum">
              <a:rPr lang="en-GB" altLang="de-DE"/>
              <a:pPr/>
              <a:t>‹Nr.›</a:t>
            </a:fld>
            <a:endParaRPr lang="en-GB" altLang="de-DE"/>
          </a:p>
        </p:txBody>
      </p:sp>
      <p:pic>
        <p:nvPicPr>
          <p:cNvPr id="57354" name="Picture 10">
            <a:extLst>
              <a:ext uri="{FF2B5EF4-FFF2-40B4-BE49-F238E27FC236}">
                <a16:creationId xmlns:a16="http://schemas.microsoft.com/office/drawing/2014/main" id="{548C35F5-5387-684B-95BF-353F07133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0"/>
            <a:ext cx="838200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5" name="Rectangle 11">
            <a:extLst>
              <a:ext uri="{FF2B5EF4-FFF2-40B4-BE49-F238E27FC236}">
                <a16:creationId xmlns:a16="http://schemas.microsoft.com/office/drawing/2014/main" id="{EB9AB716-4B8E-534B-8473-8FE496AA8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9600"/>
            <a:ext cx="83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0" tIns="46036" rIns="92070" bIns="46036"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endParaRPr kumimoji="0"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970094C0-BCED-2D40-BB35-1AF9C9F408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2301875"/>
            <a:ext cx="6400800" cy="898525"/>
          </a:xfrm>
        </p:spPr>
        <p:txBody>
          <a:bodyPr anchor="t"/>
          <a:lstStyle/>
          <a:p>
            <a:pPr>
              <a:tabLst>
                <a:tab pos="6191250" algn="r"/>
              </a:tabLst>
            </a:pPr>
            <a:r>
              <a:rPr lang="de-DE" altLang="de-DE"/>
              <a:t>Orientierungslinien . . .</a:t>
            </a:r>
            <a:endParaRPr lang="en-GB" altLang="de-DE">
              <a:solidFill>
                <a:schemeClr val="hlink"/>
              </a:solidFill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575E1A67-30C8-7343-9BB6-3E98E48C38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altLang="de-DE">
                <a:latin typeface="Helvetica" pitchFamily="2" charset="0"/>
              </a:rPr>
              <a:t>zur 	Unterrichtsbeobachtung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altLang="de-DE">
                <a:latin typeface="Helvetica" pitchFamily="2" charset="0"/>
              </a:rPr>
              <a:t>	(= Hospitation)</a:t>
            </a:r>
            <a:endParaRPr lang="en-GB" altLang="de-DE"/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147170FF-F2FD-4943-9FF6-9D2342DF2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9509" name="Text Box 5">
            <a:extLst>
              <a:ext uri="{FF2B5EF4-FFF2-40B4-BE49-F238E27FC236}">
                <a16:creationId xmlns:a16="http://schemas.microsoft.com/office/drawing/2014/main" id="{52B7CC7F-4487-CC4D-B9E0-5A222AEDF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/>
              <a:t>2.6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E221E4B0-A883-F848-92CF-1C999FF94D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1D093633-0AC7-0A4B-A40E-9AF933595C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200E41-8785-9A4E-866E-1D81FFC3343C}" type="slidenum">
              <a:rPr lang="en-GB" altLang="de-DE"/>
              <a:pPr/>
              <a:t>2</a:t>
            </a:fld>
            <a:endParaRPr lang="en-GB" altLang="de-DE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827DF03-16FE-CE47-86E7-FC54BB27A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467600" cy="1143000"/>
          </a:xfrm>
        </p:spPr>
        <p:txBody>
          <a:bodyPr/>
          <a:lstStyle/>
          <a:p>
            <a:r>
              <a:rPr lang="de-DE" altLang="de-DE"/>
              <a:t>Prizipien nach Haubrich et al.93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EA32B46-ED5B-FB46-B227-92AF36CA7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>
              <a:buFont typeface="Wingdings" pitchFamily="2" charset="2"/>
              <a:buNone/>
              <a:tabLst>
                <a:tab pos="1150938" algn="l"/>
                <a:tab pos="4097338" algn="l"/>
              </a:tabLst>
            </a:pPr>
            <a:r>
              <a:rPr lang="de-DE" altLang="de-DE"/>
              <a:t> </a:t>
            </a:r>
          </a:p>
        </p:txBody>
      </p:sp>
      <p:pic>
        <p:nvPicPr>
          <p:cNvPr id="75782" name="Picture 6">
            <a:extLst>
              <a:ext uri="{FF2B5EF4-FFF2-40B4-BE49-F238E27FC236}">
                <a16:creationId xmlns:a16="http://schemas.microsoft.com/office/drawing/2014/main" id="{AFD548EE-90D9-644A-BD38-4E4BDC0B9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5334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3604D0-B280-A348-AE98-4871A33F22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0826B3-41B3-6D42-AEEC-ABCC4B26A8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B0888-CF00-B144-82DE-255D92E095A0}" type="slidenum">
              <a:rPr lang="en-GB" altLang="de-DE"/>
              <a:pPr/>
              <a:t>3</a:t>
            </a:fld>
            <a:endParaRPr lang="en-GB" altLang="de-DE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827FBEC9-1C12-8D48-9A90-66F347E24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467600" cy="1143000"/>
          </a:xfrm>
        </p:spPr>
        <p:txBody>
          <a:bodyPr/>
          <a:lstStyle/>
          <a:p>
            <a:r>
              <a:rPr lang="de-DE" altLang="de-DE"/>
              <a:t>Interaktionsanalysen Bsp.1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5B3CDC8-508A-0A4E-A7F1-A6D80F92A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>
              <a:tabLst>
                <a:tab pos="1150938" algn="l"/>
                <a:tab pos="7043738" algn="r"/>
              </a:tabLst>
            </a:pPr>
            <a:r>
              <a:rPr lang="de-DE" altLang="de-DE"/>
              <a:t>Unterrichtsgespräch</a:t>
            </a:r>
          </a:p>
          <a:p>
            <a:pPr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endParaRPr lang="de-DE" altLang="de-DE"/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/>
              <a:t>	Welche Art von Impulsen </a:t>
            </a:r>
            <a:br>
              <a:rPr lang="de-DE" altLang="de-DE"/>
            </a:br>
            <a:r>
              <a:rPr lang="de-DE" altLang="de-DE"/>
              <a:t>	gibt der Lehrer?</a:t>
            </a:r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/>
              <a:t>	Wie reagieren die Schüler?</a:t>
            </a:r>
            <a:endParaRPr lang="de-DE" altLang="de-DE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F7ADBF-150F-4441-A8F6-DDBC6D62CC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597CF3-758F-EF43-907E-43CF7D34DA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1C2D58-B33B-F64C-85AD-66881F30E4CF}" type="slidenum">
              <a:rPr lang="en-GB" altLang="de-DE"/>
              <a:pPr/>
              <a:t>4</a:t>
            </a:fld>
            <a:endParaRPr lang="en-GB" altLang="de-DE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7B738B29-919A-0947-AA18-A464D30C4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467600" cy="1143000"/>
          </a:xfrm>
        </p:spPr>
        <p:txBody>
          <a:bodyPr/>
          <a:lstStyle/>
          <a:p>
            <a:r>
              <a:rPr lang="de-DE" altLang="de-DE"/>
              <a:t>Interaktionsanalysen Bsp.2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1B646EA0-30AC-E94E-8A0B-7C70E1ACC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>
              <a:tabLst>
                <a:tab pos="1150938" algn="l"/>
                <a:tab pos="7043738" algn="r"/>
              </a:tabLst>
            </a:pPr>
            <a:r>
              <a:rPr lang="de-DE" altLang="de-DE"/>
              <a:t>Handlungsmuster</a:t>
            </a:r>
          </a:p>
          <a:p>
            <a:pPr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endParaRPr lang="de-DE" altLang="de-DE"/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/>
              <a:t>	Welche Art von Aktionen?</a:t>
            </a:r>
          </a:p>
          <a:p>
            <a:pPr lvl="2">
              <a:buFontTx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	</a:t>
            </a:r>
            <a:r>
              <a:rPr lang="de-DE" altLang="de-DE" i="1">
                <a:solidFill>
                  <a:schemeClr val="hlink"/>
                </a:solidFill>
              </a:rPr>
              <a:t>Womit</a:t>
            </a:r>
            <a:r>
              <a:rPr lang="de-DE" altLang="de-DE"/>
              <a:t> sind die Akteure beschäftigt?</a:t>
            </a:r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/>
              <a:t>	Welche Aktionsverteilung?</a:t>
            </a:r>
          </a:p>
          <a:p>
            <a:pPr marL="576263" lvl="1" indent="0"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	</a:t>
            </a:r>
            <a:r>
              <a:rPr lang="de-DE" altLang="de-DE" sz="2400">
                <a:solidFill>
                  <a:schemeClr val="hlink"/>
                </a:solidFill>
              </a:rPr>
              <a:t>Wieviel wovon</a:t>
            </a:r>
            <a:r>
              <a:rPr lang="de-DE" altLang="de-DE" sz="2400"/>
              <a:t> tun die Schüler?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24E4EF-6DBE-3944-B4FD-EC6AAAC81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16FEE0-E75D-9345-9B27-F39803424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4EBEF-1610-F347-B77C-EDC6E7704A32}" type="slidenum">
              <a:rPr lang="en-GB" altLang="de-DE"/>
              <a:pPr/>
              <a:t>5</a:t>
            </a:fld>
            <a:endParaRPr lang="en-GB" altLang="de-DE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F98B12C2-033F-754A-BFA1-868778206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467600" cy="1143000"/>
          </a:xfrm>
        </p:spPr>
        <p:txBody>
          <a:bodyPr/>
          <a:lstStyle/>
          <a:p>
            <a:r>
              <a:rPr lang="de-DE" altLang="de-DE"/>
              <a:t>Interaktionsanalysen Bsp.3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597B610-C336-4D4C-A286-F3C8D444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Bilder / Stimmungen / Sozialverhalten</a:t>
            </a:r>
          </a:p>
          <a:p>
            <a:pPr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endParaRPr lang="de-DE" altLang="de-DE"/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 sz="2400"/>
              <a:t>	Objetivität?</a:t>
            </a:r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 sz="2400"/>
              <a:t>	Validität?</a:t>
            </a:r>
          </a:p>
          <a:p>
            <a:pPr marL="576263" lvl="1" indent="0">
              <a:tabLst>
                <a:tab pos="1150938" algn="l"/>
                <a:tab pos="7043738" algn="r"/>
              </a:tabLst>
            </a:pPr>
            <a:r>
              <a:rPr lang="de-DE" altLang="de-DE" sz="2400"/>
              <a:t>	Reliabilität?</a:t>
            </a:r>
          </a:p>
          <a:p>
            <a:pPr marL="576263" lvl="1" indent="0">
              <a:tabLst>
                <a:tab pos="1150938" algn="l"/>
                <a:tab pos="7043738" algn="r"/>
              </a:tabLst>
            </a:pPr>
            <a:endParaRPr lang="de-DE" altLang="de-DE" sz="2400"/>
          </a:p>
          <a:p>
            <a:pPr>
              <a:buFont typeface="Wingdings" pitchFamily="2" charset="2"/>
              <a:buNone/>
              <a:tabLst>
                <a:tab pos="1150938" algn="l"/>
                <a:tab pos="7043738" algn="r"/>
              </a:tabLst>
            </a:pPr>
            <a:r>
              <a:rPr lang="de-DE" altLang="de-DE" sz="2800"/>
              <a:t>vgl. Projekt PAUL (EW Ley/Baßler)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E440866C-EDC0-AF4A-9595-BC4319EEDA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8945C55E-2E57-674F-A02E-C43C6741D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C958DB-FCC3-B14C-9F21-4096125B2DF4}" type="slidenum">
              <a:rPr lang="en-GB" altLang="de-DE"/>
              <a:pPr/>
              <a:t>6</a:t>
            </a:fld>
            <a:endParaRPr lang="en-GB" altLang="de-DE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71D12EB-689E-C04F-A60D-FB18F67C7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r>
              <a:rPr lang="de-DE" altLang="de-DE"/>
              <a:t>Methoden 1: Strichlisten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07A5D10-85C2-D346-AA0B-480E4B0DF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 marL="952500" lvl="2">
              <a:buFontTx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 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B8CE4D51-DC5D-9A48-801B-B6492BA9D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73152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32AF169C-FEDA-C743-87E7-44C050FEF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5A17A2FC-8BEC-1A49-8461-ED9781C9A0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D94E4-C563-C24E-A655-9BD2CBED4603}" type="slidenum">
              <a:rPr lang="en-GB" altLang="de-DE"/>
              <a:pPr/>
              <a:t>7</a:t>
            </a:fld>
            <a:endParaRPr lang="en-GB" altLang="de-DE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1E5892FC-B1F6-6740-869C-5282AB6F5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r>
              <a:rPr lang="de-DE" altLang="de-DE"/>
              <a:t>Methoden 2: Verhaltensprotokoll a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21244FC8-AFAF-2D48-998C-49490CA68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 marL="952500" lvl="2">
              <a:buFontTx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 </a:t>
            </a:r>
          </a:p>
        </p:txBody>
      </p:sp>
      <p:pic>
        <p:nvPicPr>
          <p:cNvPr id="153605" name="Picture 5">
            <a:extLst>
              <a:ext uri="{FF2B5EF4-FFF2-40B4-BE49-F238E27FC236}">
                <a16:creationId xmlns:a16="http://schemas.microsoft.com/office/drawing/2014/main" id="{60897042-E74E-DE40-BD6A-95ED2AEC3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763000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356AB26C-AC77-3F40-B9ED-DEB56198F0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de-DE"/>
              <a:t>Einführung in die Biologie-Didaktik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1EE1EF85-4EFA-9E41-977C-0E0F738011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656DA-DD11-CF42-86C6-B6F5AD702085}" type="slidenum">
              <a:rPr lang="en-GB" altLang="de-DE"/>
              <a:pPr/>
              <a:t>8</a:t>
            </a:fld>
            <a:endParaRPr lang="en-GB" altLang="de-DE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18287FAD-07EC-CE4D-AB66-45B99F8B1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</p:spPr>
        <p:txBody>
          <a:bodyPr/>
          <a:lstStyle/>
          <a:p>
            <a:r>
              <a:rPr lang="de-DE" altLang="de-DE"/>
              <a:t>Methoden 3: Verhaltensprotokoll b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9E077E91-17CA-DA4D-9902-B4C2AD407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wrap="none"/>
          <a:lstStyle/>
          <a:p>
            <a:pPr marL="952500" lvl="2">
              <a:buFontTx/>
              <a:buNone/>
              <a:tabLst>
                <a:tab pos="1150938" algn="l"/>
                <a:tab pos="7043738" algn="r"/>
              </a:tabLst>
            </a:pPr>
            <a:r>
              <a:rPr lang="de-DE" altLang="de-DE"/>
              <a:t> </a:t>
            </a:r>
          </a:p>
        </p:txBody>
      </p:sp>
      <p:pic>
        <p:nvPicPr>
          <p:cNvPr id="154630" name="Picture 6">
            <a:extLst>
              <a:ext uri="{FF2B5EF4-FFF2-40B4-BE49-F238E27FC236}">
                <a16:creationId xmlns:a16="http://schemas.microsoft.com/office/drawing/2014/main" id="{860FB589-C557-B14B-9EB1-A8CFEB32E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19300"/>
            <a:ext cx="6019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Vorlesung">
  <a:themeElements>
    <a:clrScheme name="Vorlesung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Vorlesun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orlesung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esung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esung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 GB:Dateien bd 4GB:UNI:Veranstaltungen u.a.:Vorlesungen:Vorlesung WS 00_01:Vorlesung.ppt</Template>
  <TotalTime>0</TotalTime>
  <Words>153</Words>
  <Application>Microsoft Macintosh PowerPoint</Application>
  <PresentationFormat>Bildschirmpräsentation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Helvetica</vt:lpstr>
      <vt:lpstr>Times</vt:lpstr>
      <vt:lpstr>Times New Roman</vt:lpstr>
      <vt:lpstr>Wingdings</vt:lpstr>
      <vt:lpstr>Vorlesung</vt:lpstr>
      <vt:lpstr>Orientierungslinien . . .</vt:lpstr>
      <vt:lpstr>Prizipien nach Haubrich et al.93</vt:lpstr>
      <vt:lpstr>Interaktionsanalysen Bsp.1</vt:lpstr>
      <vt:lpstr>Interaktionsanalysen Bsp.2</vt:lpstr>
      <vt:lpstr>Interaktionsanalysen Bsp.3</vt:lpstr>
      <vt:lpstr>Methoden 1: Strichlisten</vt:lpstr>
      <vt:lpstr>Methoden 2: Verhaltensprotokoll a</vt:lpstr>
      <vt:lpstr>Methoden 3: Verhaltensprotokoll b</vt:lpstr>
    </vt:vector>
  </TitlesOfParts>
  <Company>CIP-Pool Biologie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Fächerübergreifender Unterricht</dc:title>
  <dc:creator>Bertold Durst</dc:creator>
  <cp:lastModifiedBy>Bertold Durst</cp:lastModifiedBy>
  <cp:revision>94</cp:revision>
  <cp:lastPrinted>2001-11-12T20:48:37Z</cp:lastPrinted>
  <dcterms:created xsi:type="dcterms:W3CDTF">2000-01-27T20:43:22Z</dcterms:created>
  <dcterms:modified xsi:type="dcterms:W3CDTF">2021-02-01T15:02:39Z</dcterms:modified>
</cp:coreProperties>
</file>